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317" r:id="rId2"/>
    <p:sldId id="256" r:id="rId3"/>
    <p:sldId id="318" r:id="rId4"/>
    <p:sldId id="338" r:id="rId5"/>
    <p:sldId id="300" r:id="rId6"/>
    <p:sldId id="258" r:id="rId7"/>
    <p:sldId id="323" r:id="rId8"/>
    <p:sldId id="324" r:id="rId9"/>
    <p:sldId id="353" r:id="rId10"/>
    <p:sldId id="325" r:id="rId11"/>
    <p:sldId id="326" r:id="rId12"/>
    <p:sldId id="327" r:id="rId13"/>
    <p:sldId id="328" r:id="rId14"/>
    <p:sldId id="329" r:id="rId15"/>
    <p:sldId id="330" r:id="rId16"/>
    <p:sldId id="351" r:id="rId17"/>
    <p:sldId id="301" r:id="rId18"/>
    <p:sldId id="319" r:id="rId19"/>
    <p:sldId id="332" r:id="rId20"/>
    <p:sldId id="339" r:id="rId21"/>
    <p:sldId id="340" r:id="rId22"/>
    <p:sldId id="342" r:id="rId23"/>
    <p:sldId id="343" r:id="rId24"/>
    <p:sldId id="341" r:id="rId25"/>
    <p:sldId id="347" r:id="rId26"/>
    <p:sldId id="335" r:id="rId27"/>
    <p:sldId id="337" r:id="rId28"/>
    <p:sldId id="348" r:id="rId29"/>
    <p:sldId id="346" r:id="rId30"/>
    <p:sldId id="349" r:id="rId31"/>
    <p:sldId id="350" r:id="rId32"/>
    <p:sldId id="352" r:id="rId33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0828" autoAdjust="0"/>
    <p:restoredTop sz="94660"/>
  </p:normalViewPr>
  <p:slideViewPr>
    <p:cSldViewPr>
      <p:cViewPr>
        <p:scale>
          <a:sx n="60" d="100"/>
          <a:sy n="60" d="100"/>
        </p:scale>
        <p:origin x="-1410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B99110-CF69-472A-9DF5-72D605616B56}" type="datetimeFigureOut">
              <a:rPr lang="th-TH" smtClean="0"/>
              <a:t>20/01/59</a:t>
            </a:fld>
            <a:endParaRPr lang="th-TH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29A131-91BA-4DD3-AE6C-51ECEAB321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55301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29A131-91BA-4DD3-AE6C-51ECEAB32150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969459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ตัวยึดบันทึกย่อ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th-TH" smtClean="0"/>
          </a:p>
        </p:txBody>
      </p:sp>
      <p:sp>
        <p:nvSpPr>
          <p:cNvPr id="77828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ngsana New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ngsana New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ngsana New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ngsana New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ngsana New" pitchFamily="18" charset="-34"/>
              </a:defRPr>
            </a:lvl9pPr>
          </a:lstStyle>
          <a:p>
            <a:fld id="{0E076253-A536-423B-8D37-027A4A6876EB}" type="slidenum">
              <a:rPr lang="en-US" sz="1800" smtClean="0">
                <a:solidFill>
                  <a:prstClr val="black"/>
                </a:solidFill>
              </a:rPr>
              <a:pPr/>
              <a:t>25</a:t>
            </a:fld>
            <a:endParaRPr lang="th-TH" sz="180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ตัวยึดบันทึกย่อ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th-TH" smtClean="0"/>
          </a:p>
        </p:txBody>
      </p:sp>
      <p:sp>
        <p:nvSpPr>
          <p:cNvPr id="77828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ngsana New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ngsana New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ngsana New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ngsana New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ngsana New" pitchFamily="18" charset="-34"/>
              </a:defRPr>
            </a:lvl9pPr>
          </a:lstStyle>
          <a:p>
            <a:pPr defTabSz="914400"/>
            <a:fld id="{0E076253-A536-423B-8D37-027A4A6876EB}" type="slidenum">
              <a:rPr lang="en-US" sz="1800" smtClean="0"/>
              <a:pPr defTabSz="914400"/>
              <a:t>26</a:t>
            </a:fld>
            <a:endParaRPr lang="th-TH" sz="180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ตัวยึดบันทึกย่อ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th-TH" smtClean="0"/>
          </a:p>
        </p:txBody>
      </p:sp>
      <p:sp>
        <p:nvSpPr>
          <p:cNvPr id="105476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ngsana New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ngsana New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ngsana New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ngsana New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ngsana New" pitchFamily="18" charset="-34"/>
              </a:defRPr>
            </a:lvl9pPr>
          </a:lstStyle>
          <a:p>
            <a:pPr defTabSz="914400"/>
            <a:fld id="{ED45ECA9-DC5E-4366-84D3-577C3EE22CA8}" type="slidenum">
              <a:rPr lang="en-US" sz="1800" smtClean="0"/>
              <a:pPr defTabSz="914400"/>
              <a:t>27</a:t>
            </a:fld>
            <a:endParaRPr lang="th-TH" sz="180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ตัวยึดบันทึกย่อ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th-TH" smtClean="0"/>
          </a:p>
        </p:txBody>
      </p:sp>
      <p:sp>
        <p:nvSpPr>
          <p:cNvPr id="78852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ngsana New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ngsana New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ngsana New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ngsana New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ngsana New" pitchFamily="18" charset="-34"/>
              </a:defRPr>
            </a:lvl9pPr>
          </a:lstStyle>
          <a:p>
            <a:fld id="{C60D43DA-53EF-46E6-BBFB-98EEFFDA4AC5}" type="slidenum">
              <a:rPr lang="en-US" sz="1800" smtClean="0">
                <a:solidFill>
                  <a:prstClr val="black"/>
                </a:solidFill>
              </a:rPr>
              <a:pPr/>
              <a:t>29</a:t>
            </a:fld>
            <a:endParaRPr lang="th-TH" sz="180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ตัวยึดบันทึกย่อ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th-TH" smtClean="0"/>
          </a:p>
        </p:txBody>
      </p:sp>
      <p:sp>
        <p:nvSpPr>
          <p:cNvPr id="78852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ngsana New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ngsana New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ngsana New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ngsana New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ngsana New" pitchFamily="18" charset="-34"/>
              </a:defRPr>
            </a:lvl9pPr>
          </a:lstStyle>
          <a:p>
            <a:fld id="{C60D43DA-53EF-46E6-BBFB-98EEFFDA4AC5}" type="slidenum">
              <a:rPr lang="en-US" sz="1800" smtClean="0">
                <a:solidFill>
                  <a:prstClr val="black"/>
                </a:solidFill>
              </a:rPr>
              <a:pPr/>
              <a:t>30</a:t>
            </a:fld>
            <a:endParaRPr lang="th-TH" sz="180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ตัวยึดบันทึกย่อ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th-TH" smtClean="0"/>
          </a:p>
        </p:txBody>
      </p:sp>
      <p:sp>
        <p:nvSpPr>
          <p:cNvPr id="78852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ngsana New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ngsana New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ngsana New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ngsana New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ngsana New" pitchFamily="18" charset="-34"/>
              </a:defRPr>
            </a:lvl9pPr>
          </a:lstStyle>
          <a:p>
            <a:fld id="{C60D43DA-53EF-46E6-BBFB-98EEFFDA4AC5}" type="slidenum">
              <a:rPr lang="en-US" sz="1800" smtClean="0">
                <a:solidFill>
                  <a:prstClr val="black"/>
                </a:solidFill>
              </a:rPr>
              <a:pPr/>
              <a:t>31</a:t>
            </a:fld>
            <a:endParaRPr lang="th-TH" sz="180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BC703-3227-4797-9F06-8913F21A9DD3}" type="datetimeFigureOut">
              <a:rPr lang="th-TH" smtClean="0"/>
              <a:pPr/>
              <a:t>20/01/59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2A463-DC7A-43F5-AD70-3790EEC0CD1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BC703-3227-4797-9F06-8913F21A9DD3}" type="datetimeFigureOut">
              <a:rPr lang="th-TH" smtClean="0"/>
              <a:pPr/>
              <a:t>20/01/59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2A463-DC7A-43F5-AD70-3790EEC0CD1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BC703-3227-4797-9F06-8913F21A9DD3}" type="datetimeFigureOut">
              <a:rPr lang="th-TH" smtClean="0"/>
              <a:pPr/>
              <a:t>20/01/59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2A463-DC7A-43F5-AD70-3790EEC0CD1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BC703-3227-4797-9F06-8913F21A9DD3}" type="datetimeFigureOut">
              <a:rPr lang="th-TH" smtClean="0"/>
              <a:pPr/>
              <a:t>20/01/59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2A463-DC7A-43F5-AD70-3790EEC0CD1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BC703-3227-4797-9F06-8913F21A9DD3}" type="datetimeFigureOut">
              <a:rPr lang="th-TH" smtClean="0"/>
              <a:pPr/>
              <a:t>20/01/59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2A463-DC7A-43F5-AD70-3790EEC0CD1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BC703-3227-4797-9F06-8913F21A9DD3}" type="datetimeFigureOut">
              <a:rPr lang="th-TH" smtClean="0"/>
              <a:pPr/>
              <a:t>20/01/59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2A463-DC7A-43F5-AD70-3790EEC0CD1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BC703-3227-4797-9F06-8913F21A9DD3}" type="datetimeFigureOut">
              <a:rPr lang="th-TH" smtClean="0"/>
              <a:pPr/>
              <a:t>20/01/59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2A463-DC7A-43F5-AD70-3790EEC0CD1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BC703-3227-4797-9F06-8913F21A9DD3}" type="datetimeFigureOut">
              <a:rPr lang="th-TH" smtClean="0"/>
              <a:pPr/>
              <a:t>20/01/59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2A463-DC7A-43F5-AD70-3790EEC0CD1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BC703-3227-4797-9F06-8913F21A9DD3}" type="datetimeFigureOut">
              <a:rPr lang="th-TH" smtClean="0"/>
              <a:pPr/>
              <a:t>20/01/59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2A463-DC7A-43F5-AD70-3790EEC0CD1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BC703-3227-4797-9F06-8913F21A9DD3}" type="datetimeFigureOut">
              <a:rPr lang="th-TH" smtClean="0"/>
              <a:pPr/>
              <a:t>20/01/59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2A463-DC7A-43F5-AD70-3790EEC0CD1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BC703-3227-4797-9F06-8913F21A9DD3}" type="datetimeFigureOut">
              <a:rPr lang="th-TH" smtClean="0"/>
              <a:pPr/>
              <a:t>20/01/59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2A463-DC7A-43F5-AD70-3790EEC0CD1B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FBC703-3227-4797-9F06-8913F21A9DD3}" type="datetimeFigureOut">
              <a:rPr lang="th-TH" smtClean="0"/>
              <a:pPr/>
              <a:t>20/01/59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32A463-DC7A-43F5-AD70-3790EEC0CD1B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412776"/>
            <a:ext cx="8229600" cy="2862322"/>
          </a:xfrm>
        </p:spPr>
        <p:txBody>
          <a:bodyPr>
            <a:sp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การรายงาน</a:t>
            </a:r>
            <a:b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และ</a:t>
            </a:r>
            <a:r>
              <a:rPr lang="th-TH" sz="6000" b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/>
            </a:r>
            <a:br>
              <a:rPr lang="th-TH" sz="6000" b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sz="6000" b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การประชาสัมพันธ์</a:t>
            </a:r>
          </a:p>
        </p:txBody>
      </p:sp>
    </p:spTree>
    <p:extLst>
      <p:ext uri="{BB962C8B-B14F-4D97-AF65-F5344CB8AC3E}">
        <p14:creationId xmlns:p14="http://schemas.microsoft.com/office/powerpoint/2010/main" val="613389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8280000" cy="928694"/>
          </a:xfrm>
        </p:spPr>
        <p:txBody>
          <a:bodyPr>
            <a:no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การรายงาน</a:t>
            </a:r>
            <a:endParaRPr lang="th-TH" sz="6000" b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539552" y="1485939"/>
            <a:ext cx="8280000" cy="4247317"/>
          </a:xfrm>
        </p:spPr>
        <p:txBody>
          <a:bodyPr>
            <a:spAutoFit/>
          </a:bodyPr>
          <a:lstStyle/>
          <a:p>
            <a:pPr algn="l"/>
            <a:r>
              <a:rPr lang="th-TH" sz="5400" i="1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	ข้อเท็จจริงหรือ</a:t>
            </a:r>
            <a:r>
              <a:rPr lang="th-TH" sz="5400" i="1" dirty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ข้อคิดของบุคคลเกี่ยวกับข่าว เหตุการณ์ต่างๆ ความเคลื่อนไหวของบุคคลสำคัญ หรือ</a:t>
            </a:r>
            <a:r>
              <a:rPr lang="th-TH" sz="5400" i="1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สถานการณ์ อย่าง</a:t>
            </a:r>
            <a:r>
              <a:rPr lang="th-TH" sz="5400" i="1" dirty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ใดอย่างหนึ่งซึ่งดำเนินไป</a:t>
            </a:r>
            <a:r>
              <a:rPr lang="th-TH" sz="5400" i="1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แล้ว หรือ</a:t>
            </a:r>
            <a:r>
              <a:rPr lang="th-TH" sz="5400" i="1" dirty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กำลังดำเนินอยู่ หรือที่จะดำเนิน</a:t>
            </a:r>
            <a:r>
              <a:rPr lang="th-TH" sz="5400" i="1" dirty="0" smtClean="0">
                <a:solidFill>
                  <a:srgbClr val="FFFF00"/>
                </a:solidFill>
                <a:latin typeface="Angsana New" pitchFamily="18" charset="-34"/>
                <a:cs typeface="Angsana New" pitchFamily="18" charset="-34"/>
              </a:rPr>
              <a:t>ต่อไป</a:t>
            </a:r>
            <a:endParaRPr lang="th-TH" sz="5400" i="1" dirty="0">
              <a:solidFill>
                <a:srgbClr val="FFFF00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395536" y="421390"/>
            <a:ext cx="8280000" cy="928694"/>
          </a:xfrm>
        </p:spPr>
        <p:txBody>
          <a:bodyPr>
            <a:no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การรายงาน</a:t>
            </a:r>
            <a:endParaRPr lang="th-TH" sz="6000" b="1" dirty="0">
              <a:solidFill>
                <a:srgbClr val="FFFF00"/>
              </a:solidFill>
              <a:latin typeface="Angsana New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395536" y="1502665"/>
            <a:ext cx="8280000" cy="2585323"/>
          </a:xfrm>
        </p:spPr>
        <p:txBody>
          <a:bodyPr>
            <a:spAutoFit/>
          </a:bodyPr>
          <a:lstStyle/>
          <a:p>
            <a:pPr algn="l"/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การที่</a:t>
            </a:r>
            <a:r>
              <a:rPr lang="th-TH" sz="5400" i="1" dirty="0">
                <a:solidFill>
                  <a:srgbClr val="FFFF00"/>
                </a:solidFill>
                <a:latin typeface="Angsana New" pitchFamily="18" charset="-34"/>
                <a:cs typeface="Angsana New" panose="02020603050405020304" pitchFamily="18" charset="-34"/>
              </a:rPr>
              <a:t>บอกให้ทราบเรื่องราวต่างๆ ทุกระยะถ้ามีเหตุการณ์ใดๆ</a:t>
            </a:r>
            <a:r>
              <a:rPr lang="th-TH" sz="5400" i="1" dirty="0" smtClean="0">
                <a:solidFill>
                  <a:srgbClr val="FFFF00"/>
                </a:solidFill>
                <a:latin typeface="Angsana New" pitchFamily="18" charset="-34"/>
                <a:cs typeface="Angsana New" panose="02020603050405020304" pitchFamily="18" charset="-34"/>
              </a:rPr>
              <a:t>เกิดขึ้นจะ</a:t>
            </a:r>
            <a:r>
              <a:rPr lang="th-TH" sz="5400" i="1" dirty="0">
                <a:solidFill>
                  <a:srgbClr val="FFFF00"/>
                </a:solidFill>
                <a:latin typeface="Angsana New" pitchFamily="18" charset="-34"/>
                <a:cs typeface="Angsana New" panose="02020603050405020304" pitchFamily="18" charset="-34"/>
              </a:rPr>
              <a:t>ได้แก้ไขได้</a:t>
            </a:r>
            <a:r>
              <a:rPr lang="th-TH" sz="5400" i="1" dirty="0" smtClean="0">
                <a:solidFill>
                  <a:srgbClr val="FFFF00"/>
                </a:solidFill>
                <a:latin typeface="Angsana New" pitchFamily="18" charset="-34"/>
                <a:cs typeface="Angsana New" panose="02020603050405020304" pitchFamily="18" charset="-34"/>
              </a:rPr>
              <a:t>ทันท่วงที</a:t>
            </a:r>
            <a:r>
              <a:rPr lang="th-TH" sz="5400" i="1" dirty="0">
                <a:solidFill>
                  <a:srgbClr val="FFFF00"/>
                </a:solidFill>
                <a:latin typeface="Angsana New" pitchFamily="18" charset="-34"/>
                <a:cs typeface="Angsana New" panose="02020603050405020304" pitchFamily="18" charset="-34"/>
              </a:rPr>
              <a:t>	</a:t>
            </a:r>
            <a:endParaRPr lang="th-TH" sz="5400" b="1" i="1" dirty="0">
              <a:solidFill>
                <a:srgbClr val="FF0000"/>
              </a:solidFill>
              <a:latin typeface="Angsana New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3333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80920" cy="1143000"/>
          </a:xfrm>
        </p:spPr>
        <p:txBody>
          <a:bodyPr>
            <a:no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รูปแบบการรายงาน</a:t>
            </a:r>
            <a:endParaRPr lang="th-TH" sz="6000" b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556792"/>
            <a:ext cx="8280000" cy="2585323"/>
          </a:xfrm>
        </p:spPr>
        <p:txBody>
          <a:bodyPr>
            <a:sp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รายงานด้วยวาจา </a:t>
            </a:r>
          </a:p>
          <a:p>
            <a:pPr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รายเป็นเอกสาร</a:t>
            </a:r>
          </a:p>
          <a:p>
            <a:pPr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รายงานตามแบบฟอร์ม</a:t>
            </a:r>
            <a:endParaRPr lang="th-TH" sz="5400" i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53298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27584" y="2420888"/>
            <a:ext cx="7560000" cy="1143000"/>
          </a:xfrm>
        </p:spPr>
        <p:txBody>
          <a:bodyPr>
            <a:norm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</a:rPr>
              <a:t>แบบรายงานเหตุด่วนสาธารณภัย</a:t>
            </a:r>
            <a:endParaRPr lang="th-TH" sz="6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570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40472" y="485800"/>
            <a:ext cx="8280000" cy="1143000"/>
          </a:xfrm>
        </p:spPr>
        <p:txBody>
          <a:bodyPr>
            <a:no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ข้อมูลสำคัญในการรายงาน</a:t>
            </a:r>
            <a:endParaRPr lang="th-TH" sz="6000" b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590872" y="1700808"/>
            <a:ext cx="8229600" cy="3416320"/>
          </a:xfrm>
        </p:spPr>
        <p:txBody>
          <a:bodyPr>
            <a:spAutoFit/>
          </a:bodyPr>
          <a:lstStyle/>
          <a:p>
            <a:pPr marL="514350" indent="-514350">
              <a:spcBef>
                <a:spcPts val="0"/>
              </a:spcBef>
              <a:buAutoNum type="thaiNumPeriod"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ชนิดของภัย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- ความรุนแรง และลักษณะของภัย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๒. ช่วงที่เกิดภัย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- วันที่....	เดือน .....พ.ศ. ....เวลา....น</a:t>
            </a:r>
            <a:endParaRPr lang="th-TH" sz="5400" i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95536" y="487318"/>
            <a:ext cx="8280000" cy="1143000"/>
          </a:xfrm>
        </p:spPr>
        <p:txBody>
          <a:bodyPr>
            <a:no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ข้อมูลสำคัญในการรายงาน</a:t>
            </a:r>
            <a:endParaRPr lang="th-TH" sz="6000" b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5536" y="1700808"/>
            <a:ext cx="8280000" cy="3416320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๓. สภาพปัจจุบัน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- ภัยกำลังดำเนินอยู่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- ภัยสิ้นสุดแล้ว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(วันที่....เดือน .....พ.ศ. ....เวลา....น)</a:t>
            </a:r>
            <a:endParaRPr lang="th-TH" sz="5400" i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44151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23528" y="485800"/>
            <a:ext cx="8424936" cy="1143000"/>
          </a:xfrm>
        </p:spPr>
        <p:txBody>
          <a:bodyPr>
            <a:no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ข้อมูลสำคัญในการรายงาน</a:t>
            </a:r>
            <a:endParaRPr lang="th-TH" sz="6000" b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3416320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๔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. ราษฎรได้รับความเดือดร้อน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- จำนวน.....คน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- จำนวน.....ครัวเรือน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 - บาดเจ็บ.....คน (ระบุชื่อ)</a:t>
            </a: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938558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23528" y="485800"/>
            <a:ext cx="8424936" cy="1143000"/>
          </a:xfrm>
        </p:spPr>
        <p:txBody>
          <a:bodyPr>
            <a:no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ข้อมูลสำคัญในการรายงาน</a:t>
            </a:r>
            <a:endParaRPr lang="th-TH" sz="6000" b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2585323"/>
          </a:xfrm>
        </p:spPr>
        <p:txBody>
          <a:bodyPr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- เสียชีวิต</a:t>
            </a: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.....คน (ระบุชื่อ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- สูญหาย.....คน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- อพยพไปที่ปลอดภัย.....คน....ครัว</a:t>
            </a:r>
            <a:endParaRPr lang="th-TH" sz="5400" i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84236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95536" y="485800"/>
            <a:ext cx="8280920" cy="1143000"/>
          </a:xfrm>
        </p:spPr>
        <p:txBody>
          <a:bodyPr>
            <a:no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ข้อมูลสำคัญในการรายงาน</a:t>
            </a:r>
            <a:endParaRPr lang="th-TH" sz="6000" b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23528" y="1701963"/>
            <a:ext cx="8352000" cy="4247317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๕. พื้นที่ประสบภัย และความเสียหาย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- อาคารสิ่งก่อสร้าง (เสียหายบางส่วนเสียหายทั้งหลัง) เช่น บ้านเรือน โรงเรียน โรงงาน วัด อื่นๆ 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จำนวน...หลัง ความเสียประมาณ...บาท</a:t>
            </a:r>
            <a:endParaRPr lang="th-TH" sz="5400" i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92119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8464" y="476672"/>
            <a:ext cx="8280000" cy="1143000"/>
          </a:xfrm>
        </p:spPr>
        <p:txBody>
          <a:bodyPr>
            <a:no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ข้อมูลสำคัญในการรายงาน</a:t>
            </a:r>
            <a:endParaRPr lang="th-TH" sz="6000" b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740872"/>
            <a:ext cx="8280000" cy="3416320"/>
          </a:xfrm>
        </p:spPr>
        <p:txBody>
          <a:bodyPr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- พื้นที่ และทรัพย์สินทางการเกษตรเช่น พืชไร่ นาข้าว พืชสวน/ผัก บ่อปลา/กุ้งโค/กระบือ สุกร เป็ด ไก่ อื่นๆ 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	จำนวน.....ความเสียประมาณ.....บาท</a:t>
            </a:r>
            <a:endParaRPr lang="th-TH" sz="5400" i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84783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7544" y="487318"/>
            <a:ext cx="8280000" cy="1143000"/>
          </a:xfrm>
        </p:spPr>
        <p:txBody>
          <a:bodyPr>
            <a:no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ข้อมูลสำคัญในการรายงาน</a:t>
            </a:r>
            <a:endParaRPr lang="th-TH" sz="6000" b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700808"/>
            <a:ext cx="8280000" cy="2585323"/>
          </a:xfrm>
        </p:spPr>
        <p:txBody>
          <a:bodyPr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- สิ่งสาธารณะประโยชน์ ถนน สะพาน คอสะพาน ท่อเหลี่ยม ฝาย ท่อระบายน้ำ อื่นๆ 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	จำนวน.....ความเสียประมาณ.....บาท</a:t>
            </a:r>
            <a:endParaRPr lang="th-TH" sz="5400" i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58722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96456" y="487318"/>
            <a:ext cx="8280000" cy="1143000"/>
          </a:xfrm>
        </p:spPr>
        <p:txBody>
          <a:bodyPr>
            <a:no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</a:rPr>
              <a:t>ข้อมูลสำคัญในการรายงาน</a:t>
            </a:r>
            <a:endParaRPr lang="th-TH" sz="6000" b="1" dirty="0">
              <a:solidFill>
                <a:srgbClr val="FFFF00"/>
              </a:solidFill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5536" y="1700808"/>
            <a:ext cx="8280000" cy="3416320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th-TH" sz="5400" i="1" dirty="0">
                <a:solidFill>
                  <a:srgbClr val="FFFF00"/>
                </a:solidFill>
              </a:rPr>
              <a:t>๖</a:t>
            </a:r>
            <a:r>
              <a:rPr lang="th-TH" sz="5400" i="1" dirty="0" smtClean="0">
                <a:solidFill>
                  <a:srgbClr val="FFFF00"/>
                </a:solidFill>
              </a:rPr>
              <a:t>. การช่วยเหลือบรรเทาเบื้องต้น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5400" i="1" dirty="0">
                <a:solidFill>
                  <a:srgbClr val="FFFF00"/>
                </a:solidFill>
              </a:rPr>
              <a:t>	</a:t>
            </a:r>
            <a:r>
              <a:rPr lang="th-TH" sz="5400" i="1" dirty="0" smtClean="0">
                <a:solidFill>
                  <a:srgbClr val="FFFF00"/>
                </a:solidFill>
              </a:rPr>
              <a:t>- องค์กรปกครองส่วนท้องถิ่น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5400" i="1" dirty="0">
                <a:solidFill>
                  <a:srgbClr val="FFFF00"/>
                </a:solidFill>
              </a:rPr>
              <a:t>	</a:t>
            </a:r>
            <a:r>
              <a:rPr lang="th-TH" sz="5400" i="1" dirty="0" smtClean="0">
                <a:solidFill>
                  <a:srgbClr val="FFFF00"/>
                </a:solidFill>
              </a:rPr>
              <a:t>- อำเภอ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5400" i="1" dirty="0">
                <a:solidFill>
                  <a:srgbClr val="FFFF00"/>
                </a:solidFill>
              </a:rPr>
              <a:t>	</a:t>
            </a:r>
            <a:r>
              <a:rPr lang="th-TH" sz="5400" i="1" dirty="0" smtClean="0">
                <a:solidFill>
                  <a:srgbClr val="FFFF00"/>
                </a:solidFill>
              </a:rPr>
              <a:t>(ระบุการดำเนินการช่วยเหลือ)</a:t>
            </a:r>
            <a:endParaRPr lang="th-TH" sz="54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638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6768000" cy="1143000"/>
          </a:xfrm>
        </p:spPr>
        <p:txBody>
          <a:bodyPr>
            <a:no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</a:rPr>
              <a:t>ข้อมูลสำคัญในการรายงาน</a:t>
            </a:r>
            <a:endParaRPr lang="th-TH" sz="6000" b="1" dirty="0">
              <a:solidFill>
                <a:srgbClr val="FFFF00"/>
              </a:solidFill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600200"/>
            <a:ext cx="8352000" cy="3416320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๗. เครื่องมือ/อุปกรณ์ที่ใช้ 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- รถดับเพลิง รถบรรทุกน้ำ รถกู้ภัย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- เรือ เครื่องสูบน้ำ 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(ระบุหน่วยงานที่เข้าดำเนินการช่วยเหลือ)</a:t>
            </a:r>
            <a:endParaRPr lang="th-TH" sz="5400" i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994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8464" y="476672"/>
            <a:ext cx="8280000" cy="1143000"/>
          </a:xfrm>
        </p:spPr>
        <p:txBody>
          <a:bodyPr>
            <a:no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ข้อมูลสำคัญในการรายงาน</a:t>
            </a:r>
            <a:endParaRPr lang="th-TH" sz="6000" b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700808"/>
            <a:ext cx="8280000" cy="2585323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๘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. การดำเนินงานของส่วนราชการ หน่วย 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อาสาสมัคร มูลนิธิ ภาคเอกชน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(ระบุหน่วยงานที่เข้าดำเนินการช่วยเหลือ)</a:t>
            </a:r>
            <a:endParaRPr lang="th-TH" sz="5400" i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019489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4624"/>
            <a:ext cx="6768752" cy="677302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09682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8464" y="2141984"/>
            <a:ext cx="8280000" cy="1143000"/>
          </a:xfrm>
        </p:spPr>
        <p:txBody>
          <a:bodyPr>
            <a:norm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</a:rPr>
              <a:t>การประชาสัมพันธ์</a:t>
            </a:r>
            <a:endParaRPr lang="th-TH" sz="6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994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8464" y="497626"/>
            <a:ext cx="8280000" cy="1143000"/>
          </a:xfrm>
        </p:spPr>
        <p:txBody>
          <a:bodyPr>
            <a:norm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การประชาสัมพันธ์</a:t>
            </a:r>
            <a:endParaRPr lang="th-TH" sz="6000" b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68464" y="1700808"/>
            <a:ext cx="8280000" cy="2585323"/>
          </a:xfrm>
        </p:spPr>
        <p:txBody>
          <a:bodyPr>
            <a:spAutoFit/>
          </a:bodyPr>
          <a:lstStyle/>
          <a:p>
            <a:pPr algn="thaiDist">
              <a:spcBef>
                <a:spcPts val="0"/>
              </a:spcBef>
              <a:buNone/>
            </a:pP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	การสื่อสารความคิดเห็น ข่าวสาร ข้อเท็จจริงต่างๆ ไปสู่ประชาชน เป็นการเสริมสร้างความพันธ์ และความเข้าใจ</a:t>
            </a:r>
            <a:endParaRPr lang="th-TH" sz="5400" i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19252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95536" y="485800"/>
            <a:ext cx="8280000" cy="1143000"/>
          </a:xfrm>
        </p:spPr>
        <p:txBody>
          <a:bodyPr>
            <a:norm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การประชาสัมพันธ์</a:t>
            </a:r>
            <a:endParaRPr lang="th-TH" sz="6000" b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5536" y="1700808"/>
            <a:ext cx="8280000" cy="3416320"/>
          </a:xfrm>
        </p:spPr>
        <p:txBody>
          <a:bodyPr>
            <a:spAutoFit/>
          </a:bodyPr>
          <a:lstStyle/>
          <a:p>
            <a:pPr algn="thaiDist">
              <a:spcBef>
                <a:spcPts val="0"/>
              </a:spcBef>
              <a:buNone/>
            </a:pPr>
            <a:r>
              <a:rPr lang="th-TH" sz="5400" b="1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	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วิธีการ</a:t>
            </a: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ถ่ายทอด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ข่าวสาร หรือ</a:t>
            </a: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กิจกรรมการสื่อสารของ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หน่วยงาน ที่</a:t>
            </a: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มุ่งเสริมสร้างความสัมพันธ์อัน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ดี ระหว่างหน่วยงาน กับ</a:t>
            </a: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กลุ่มประชาชนที่เกี่ยวข้อง</a:t>
            </a:r>
            <a:endParaRPr lang="th-TH" sz="5400" b="1" i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24188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80920" cy="1143000"/>
          </a:xfrm>
        </p:spPr>
        <p:txBody>
          <a:bodyPr>
            <a:norm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การประชาสัมพันธ์</a:t>
            </a:r>
            <a:endParaRPr lang="th-TH" sz="6000" b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5536" y="1700808"/>
            <a:ext cx="8280000" cy="1754326"/>
          </a:xfrm>
        </p:spPr>
        <p:txBody>
          <a:bodyPr>
            <a:spAutoFit/>
          </a:bodyPr>
          <a:lstStyle/>
          <a:p>
            <a:pPr algn="thaiDist"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th-TH" sz="5400" b="1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5400" b="1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กลุ่มสื่อมวลชน</a:t>
            </a:r>
          </a:p>
          <a:p>
            <a:pPr algn="thaiDist"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th-TH" sz="5400" b="1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5400" b="1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กลุ่มประชาชน</a:t>
            </a:r>
            <a:endParaRPr lang="th-TH" sz="5400" b="1" i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4819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8464" y="485800"/>
            <a:ext cx="8280000" cy="1143000"/>
          </a:xfrm>
        </p:spPr>
        <p:txBody>
          <a:bodyPr>
            <a:norm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กลุ่มสื่อมวลชน</a:t>
            </a:r>
            <a:endParaRPr lang="th-TH" sz="6000" b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68464" y="1707773"/>
            <a:ext cx="8280000" cy="2585323"/>
          </a:xfrm>
        </p:spPr>
        <p:txBody>
          <a:bodyPr>
            <a:spAutoFit/>
          </a:bodyPr>
          <a:lstStyle/>
          <a:p>
            <a:pPr algn="thaiDist">
              <a:spcBef>
                <a:spcPts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การทำข่าว</a:t>
            </a:r>
          </a:p>
          <a:p>
            <a:pPr algn="thaiDist">
              <a:spcBef>
                <a:spcPts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การแถลงการณ์</a:t>
            </a:r>
          </a:p>
          <a:p>
            <a:pPr algn="thaiDist">
              <a:spcBef>
                <a:spcPts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การให้ข้อมูลต่อสื่อมวลชน</a:t>
            </a:r>
            <a:endParaRPr lang="th-TH" sz="5400" i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98010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80000" cy="1143000"/>
          </a:xfrm>
        </p:spPr>
        <p:txBody>
          <a:bodyPr>
            <a:norm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การทำข่าว</a:t>
            </a:r>
            <a:endParaRPr lang="th-TH" sz="6000" b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5536" y="1707773"/>
            <a:ext cx="8280000" cy="2585323"/>
          </a:xfrm>
        </p:spPr>
        <p:txBody>
          <a:bodyPr>
            <a:spAutoFit/>
          </a:bodyPr>
          <a:lstStyle/>
          <a:p>
            <a:pPr marL="0" indent="0" algn="thaiDist">
              <a:spcBef>
                <a:spcPts val="0"/>
              </a:spcBef>
              <a:buClr>
                <a:srgbClr val="C00000"/>
              </a:buClr>
              <a:buNone/>
            </a:pP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ข่าว คือเรื่องราวต่างๆ ที่มาจากทั่วสารทิศ ซึ่งมีหลายประเภทด้วยกันตามแหล่งที่มา</a:t>
            </a:r>
            <a:endParaRPr lang="th-TH" sz="5400" b="1" i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8393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95536" y="485800"/>
            <a:ext cx="8280000" cy="1143000"/>
          </a:xfrm>
        </p:spPr>
        <p:txBody>
          <a:bodyPr>
            <a:norm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แถลงการณ์</a:t>
            </a:r>
            <a:endParaRPr lang="th-TH" sz="6000" b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68464" y="1700808"/>
            <a:ext cx="8280000" cy="3416320"/>
          </a:xfrm>
        </p:spPr>
        <p:txBody>
          <a:bodyPr>
            <a:spAutoFit/>
          </a:bodyPr>
          <a:lstStyle/>
          <a:p>
            <a:pPr marL="0" indent="0" algn="thaiDist">
              <a:spcBef>
                <a:spcPts val="0"/>
              </a:spcBef>
              <a:buClr>
                <a:srgbClr val="C00000"/>
              </a:buClr>
              <a:buNone/>
            </a:pP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	</a:t>
            </a:r>
            <a:r>
              <a:rPr lang="en-US" sz="5400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: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บรรดา</a:t>
            </a: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ข้อความที่ทางราชการแถลงเพื่อทำความเข้าใจในกิจการของทางราชการหรือ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เหตุการณ์ หรือ</a:t>
            </a: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กรณี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ใดๆ </a:t>
            </a:r>
            <a:r>
              <a:rPr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ให้ทราบชัดเจนโดยทั่วกัน. </a:t>
            </a:r>
            <a:endParaRPr lang="th-TH" sz="5400" b="1" i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88922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68464" y="464527"/>
            <a:ext cx="8280000" cy="1143000"/>
          </a:xfrm>
        </p:spPr>
        <p:txBody>
          <a:bodyPr>
            <a:normAutofit/>
          </a:bodyPr>
          <a:lstStyle/>
          <a:p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กลุ่มประชาชน</a:t>
            </a:r>
            <a:endParaRPr lang="th-TH" sz="6000" b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5536" y="1700808"/>
            <a:ext cx="8280000" cy="1754326"/>
          </a:xfrm>
        </p:spPr>
        <p:txBody>
          <a:bodyPr>
            <a:spAutoFit/>
          </a:bodyPr>
          <a:lstStyle/>
          <a:p>
            <a:pPr algn="thaiDist">
              <a:spcBef>
                <a:spcPts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th-TH" sz="5400" b="1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5400" b="1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ประกาศ</a:t>
            </a:r>
            <a:r>
              <a:rPr lang="th-TH" sz="5400" b="1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ชี้แจงแนวทางปฏิบัติ</a:t>
            </a:r>
          </a:p>
          <a:p>
            <a:pPr algn="thaiDist">
              <a:spcBef>
                <a:spcPts val="0"/>
              </a:spcBef>
              <a:buClr>
                <a:srgbClr val="C00000"/>
              </a:buClr>
              <a:buFont typeface="Wingdings" pitchFamily="2" charset="2"/>
              <a:buChar char="Ø"/>
            </a:pPr>
            <a:r>
              <a:rPr lang="th-TH" sz="5400" b="1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5400" b="1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ทำความเข้าใจเหตุการณ์</a:t>
            </a:r>
          </a:p>
        </p:txBody>
      </p:sp>
    </p:spTree>
    <p:extLst>
      <p:ext uri="{BB962C8B-B14F-4D97-AF65-F5344CB8AC3E}">
        <p14:creationId xmlns:p14="http://schemas.microsoft.com/office/powerpoint/2010/main" val="2263247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6" name="Rectangle 4"/>
          <p:cNvSpPr>
            <a:spLocks noGrp="1" noChangeArrowheads="1"/>
          </p:cNvSpPr>
          <p:nvPr>
            <p:ph type="title"/>
          </p:nvPr>
        </p:nvSpPr>
        <p:spPr>
          <a:xfrm>
            <a:off x="395536" y="2492896"/>
            <a:ext cx="8280000" cy="1143000"/>
          </a:xfrm>
          <a:noFill/>
        </p:spPr>
        <p:txBody>
          <a:bodyPr>
            <a:normAutofit/>
          </a:bodyPr>
          <a:lstStyle/>
          <a:p>
            <a:pPr eaLnBrk="1" hangingPunct="1"/>
            <a:r>
              <a:rPr lang="th-TH" sz="60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หลักการพื้นฐาน</a:t>
            </a:r>
          </a:p>
        </p:txBody>
      </p:sp>
    </p:spTree>
    <p:extLst>
      <p:ext uri="{BB962C8B-B14F-4D97-AF65-F5344CB8AC3E}">
        <p14:creationId xmlns:p14="http://schemas.microsoft.com/office/powerpoint/2010/main" val="1232966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6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3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6" name="Rectangle 4"/>
          <p:cNvSpPr>
            <a:spLocks noGrp="1" noChangeArrowheads="1"/>
          </p:cNvSpPr>
          <p:nvPr>
            <p:ph type="title"/>
          </p:nvPr>
        </p:nvSpPr>
        <p:spPr>
          <a:xfrm>
            <a:off x="467544" y="485800"/>
            <a:ext cx="8280919" cy="1143000"/>
          </a:xfrm>
          <a:noFill/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th-TH" sz="6000" b="1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ประเด็นที่ต้องให้ความสำคัญ</a:t>
            </a:r>
            <a:endParaRPr kumimoji="1" lang="th-TH" sz="6000" b="1" i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46435" name="Rectangle 3"/>
          <p:cNvSpPr>
            <a:spLocks noChangeArrowheads="1"/>
          </p:cNvSpPr>
          <p:nvPr/>
        </p:nvSpPr>
        <p:spPr bwMode="auto">
          <a:xfrm>
            <a:off x="395536" y="1840114"/>
            <a:ext cx="8280000" cy="2585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>
            <a:spAutoFit/>
          </a:bodyPr>
          <a:lstStyle/>
          <a:p>
            <a:pPr marL="685800" indent="-685800" algn="thaiDist">
              <a:lnSpc>
                <a:spcPct val="150000"/>
              </a:lnSpc>
              <a:buClr>
                <a:srgbClr val="FF0000"/>
              </a:buClr>
              <a:buSzPct val="100000"/>
              <a:buFont typeface="Wingdings" pitchFamily="2" charset="2"/>
              <a:buChar char="Ø"/>
            </a:pPr>
            <a:r>
              <a:rPr kumimoji="1"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ปกป้อง</a:t>
            </a:r>
            <a:r>
              <a:rPr kumimoji="1"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ภาพลักษณ์ของ</a:t>
            </a:r>
            <a:r>
              <a:rPr kumimoji="1"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องค์กร</a:t>
            </a:r>
          </a:p>
          <a:p>
            <a:pPr marL="685800" indent="-685800" algn="thaiDist">
              <a:lnSpc>
                <a:spcPct val="150000"/>
              </a:lnSpc>
              <a:buClr>
                <a:srgbClr val="FF0000"/>
              </a:buClr>
              <a:buSzPct val="100000"/>
              <a:buFont typeface="Wingdings" pitchFamily="2" charset="2"/>
              <a:buChar char="Ø"/>
            </a:pPr>
            <a:r>
              <a:rPr kumimoji="1"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สร้าง</a:t>
            </a:r>
            <a:r>
              <a:rPr kumimoji="1"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ชื่อเสียงให้</a:t>
            </a:r>
            <a:r>
              <a:rPr kumimoji="1"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องค์กร</a:t>
            </a:r>
            <a:endParaRPr kumimoji="1" lang="th-TH" sz="4400" i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33270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6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6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6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6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6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6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6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36" grpId="0"/>
      <p:bldP spid="146435" grpId="0" uiExpand="1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81" name="Rectangle 5"/>
          <p:cNvSpPr>
            <a:spLocks noChangeArrowheads="1"/>
          </p:cNvSpPr>
          <p:nvPr/>
        </p:nvSpPr>
        <p:spPr bwMode="auto">
          <a:xfrm>
            <a:off x="467544" y="1700808"/>
            <a:ext cx="8280000" cy="3427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>
            <a:spAutoFit/>
          </a:bodyPr>
          <a:lstStyle/>
          <a:p>
            <a:pPr marL="342900" indent="-342900">
              <a:lnSpc>
                <a:spcPts val="6480"/>
              </a:lnSpc>
              <a:buClr>
                <a:srgbClr val="00FF00"/>
              </a:buClr>
              <a:buSzPct val="55000"/>
              <a:buFont typeface="Wingdings 2" pitchFamily="18" charset="2"/>
              <a:buChar char="¦"/>
            </a:pPr>
            <a:r>
              <a:rPr kumimoji="1" lang="th-TH" sz="5400" i="1" dirty="0" smtClean="0">
                <a:solidFill>
                  <a:srgbClr val="FFFF00"/>
                </a:solidFill>
                <a:cs typeface="Angsana New" pitchFamily="18" charset="-34"/>
              </a:rPr>
              <a:t> ทักษะ</a:t>
            </a:r>
            <a:r>
              <a:rPr kumimoji="1" lang="th-TH" sz="5400" i="1" dirty="0">
                <a:solidFill>
                  <a:srgbClr val="FFFF00"/>
                </a:solidFill>
                <a:cs typeface="Angsana New" pitchFamily="18" charset="-34"/>
              </a:rPr>
              <a:t>ในการใช้คำ</a:t>
            </a:r>
          </a:p>
          <a:p>
            <a:pPr marL="342900" indent="-342900">
              <a:lnSpc>
                <a:spcPts val="6480"/>
              </a:lnSpc>
              <a:buClr>
                <a:srgbClr val="00FF00"/>
              </a:buClr>
              <a:buSzPct val="55000"/>
              <a:buFont typeface="Wingdings 2" pitchFamily="18" charset="2"/>
              <a:buChar char="¦"/>
            </a:pPr>
            <a:r>
              <a:rPr kumimoji="1" lang="th-TH" sz="5400" i="1" dirty="0" smtClean="0">
                <a:solidFill>
                  <a:srgbClr val="FFFF00"/>
                </a:solidFill>
                <a:cs typeface="Angsana New" pitchFamily="18" charset="-34"/>
              </a:rPr>
              <a:t> ทักษะ</a:t>
            </a:r>
            <a:r>
              <a:rPr kumimoji="1" lang="th-TH" sz="5400" i="1" dirty="0" err="1">
                <a:solidFill>
                  <a:srgbClr val="FFFF00"/>
                </a:solidFill>
                <a:cs typeface="Angsana New" pitchFamily="18" charset="-34"/>
              </a:rPr>
              <a:t>ด้านอวัจน</a:t>
            </a:r>
            <a:r>
              <a:rPr kumimoji="1" lang="th-TH" sz="5400" i="1" dirty="0">
                <a:solidFill>
                  <a:srgbClr val="FFFF00"/>
                </a:solidFill>
                <a:cs typeface="Angsana New" pitchFamily="18" charset="-34"/>
              </a:rPr>
              <a:t>ภาษา</a:t>
            </a:r>
          </a:p>
          <a:p>
            <a:pPr marL="342900" indent="-342900">
              <a:lnSpc>
                <a:spcPts val="6480"/>
              </a:lnSpc>
              <a:buClr>
                <a:srgbClr val="00FF00"/>
              </a:buClr>
              <a:buSzPct val="55000"/>
              <a:buFont typeface="Wingdings 2" pitchFamily="18" charset="2"/>
              <a:buChar char="¦"/>
            </a:pPr>
            <a:r>
              <a:rPr kumimoji="1" lang="th-TH" sz="5400" i="1" dirty="0" smtClean="0">
                <a:solidFill>
                  <a:srgbClr val="FFFF00"/>
                </a:solidFill>
                <a:cs typeface="Angsana New" pitchFamily="18" charset="-34"/>
              </a:rPr>
              <a:t> ทักษะ</a:t>
            </a:r>
            <a:r>
              <a:rPr kumimoji="1" lang="th-TH" sz="5400" i="1" dirty="0">
                <a:solidFill>
                  <a:srgbClr val="FFFF00"/>
                </a:solidFill>
                <a:cs typeface="Angsana New" pitchFamily="18" charset="-34"/>
              </a:rPr>
              <a:t>ในการแสดงออก</a:t>
            </a:r>
          </a:p>
          <a:p>
            <a:pPr marL="342900" indent="-342900">
              <a:lnSpc>
                <a:spcPts val="6480"/>
              </a:lnSpc>
              <a:buClr>
                <a:srgbClr val="00FF00"/>
              </a:buClr>
              <a:buSzPct val="55000"/>
              <a:buFont typeface="Wingdings 2" pitchFamily="18" charset="2"/>
              <a:buChar char="¦"/>
            </a:pPr>
            <a:r>
              <a:rPr kumimoji="1" lang="th-TH" sz="5400" i="1" dirty="0" smtClean="0">
                <a:solidFill>
                  <a:srgbClr val="FFFF00"/>
                </a:solidFill>
                <a:cs typeface="Angsana New" pitchFamily="18" charset="-34"/>
              </a:rPr>
              <a:t> ทักษะ</a:t>
            </a:r>
            <a:r>
              <a:rPr kumimoji="1" lang="th-TH" sz="5400" i="1" dirty="0">
                <a:solidFill>
                  <a:srgbClr val="FFFF00"/>
                </a:solidFill>
                <a:cs typeface="Angsana New" pitchFamily="18" charset="-34"/>
              </a:rPr>
              <a:t>ในการเป็นนักแสดง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467544" y="500063"/>
            <a:ext cx="8280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algn="ctr"/>
            <a:r>
              <a:rPr kumimoji="1" lang="th-TH" sz="6000" b="1" dirty="0">
                <a:solidFill>
                  <a:srgbClr val="FFFF00"/>
                </a:solidFill>
                <a:cs typeface="Angsana New" pitchFamily="18" charset="-34"/>
              </a:rPr>
              <a:t>ทักษะในการสื่อสาร</a:t>
            </a:r>
          </a:p>
        </p:txBody>
      </p:sp>
    </p:spTree>
    <p:extLst>
      <p:ext uri="{BB962C8B-B14F-4D97-AF65-F5344CB8AC3E}">
        <p14:creationId xmlns:p14="http://schemas.microsoft.com/office/powerpoint/2010/main" val="914390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69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69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69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69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1" grpId="0" uiExpand="1" build="p" autoUpdateAnimBg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4624"/>
            <a:ext cx="6768752" cy="6768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475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8" name="Rectangle 4"/>
          <p:cNvSpPr>
            <a:spLocks noGrp="1" noChangeArrowheads="1"/>
          </p:cNvSpPr>
          <p:nvPr>
            <p:ph type="title"/>
          </p:nvPr>
        </p:nvSpPr>
        <p:spPr>
          <a:xfrm>
            <a:off x="468464" y="476672"/>
            <a:ext cx="8280000" cy="1143000"/>
          </a:xfrm>
          <a:noFill/>
        </p:spPr>
        <p:txBody>
          <a:bodyPr>
            <a:noAutofit/>
          </a:bodyPr>
          <a:lstStyle/>
          <a:p>
            <a:pPr eaLnBrk="1" hangingPunct="1"/>
            <a:r>
              <a:rPr lang="th-TH" sz="48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การบริหารชื่อเสียงและภาพลักษณ์ขององค์กร</a:t>
            </a:r>
          </a:p>
        </p:txBody>
      </p:sp>
      <p:sp>
        <p:nvSpPr>
          <p:cNvPr id="149506" name="Rectangle 2"/>
          <p:cNvSpPr>
            <a:spLocks noGrp="1" noChangeArrowheads="1"/>
          </p:cNvSpPr>
          <p:nvPr>
            <p:ph idx="1"/>
          </p:nvPr>
        </p:nvSpPr>
        <p:spPr>
          <a:xfrm>
            <a:off x="467544" y="1698129"/>
            <a:ext cx="8280000" cy="866775"/>
          </a:xfrm>
        </p:spPr>
        <p:txBody>
          <a:bodyPr>
            <a:noAutofit/>
          </a:bodyPr>
          <a:lstStyle/>
          <a:p>
            <a:pPr eaLnBrk="1" hangingPunct="1">
              <a:buClr>
                <a:srgbClr val="669900"/>
              </a:buClr>
              <a:buFont typeface="Wingdings 2" pitchFamily="18" charset="2"/>
              <a:buChar char="è"/>
            </a:pPr>
            <a:r>
              <a:rPr lang="th-TH" sz="5400" b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itchFamily="18" charset="-34"/>
              </a:rPr>
              <a:t>  บทบาทและหน้าที่</a:t>
            </a:r>
          </a:p>
        </p:txBody>
      </p:sp>
      <p:sp>
        <p:nvSpPr>
          <p:cNvPr id="149507" name="Rectangle 3"/>
          <p:cNvSpPr>
            <a:spLocks noChangeArrowheads="1"/>
          </p:cNvSpPr>
          <p:nvPr/>
        </p:nvSpPr>
        <p:spPr bwMode="auto">
          <a:xfrm>
            <a:off x="539552" y="2810091"/>
            <a:ext cx="8280000" cy="3427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>
            <a:spAutoFit/>
          </a:bodyPr>
          <a:lstStyle/>
          <a:p>
            <a:pPr marL="342900" indent="-342900">
              <a:lnSpc>
                <a:spcPts val="6480"/>
              </a:lnSpc>
              <a:buClr>
                <a:srgbClr val="FF0066"/>
              </a:buClr>
              <a:buSzPct val="55000"/>
              <a:buFont typeface="Wingdings 2" pitchFamily="18" charset="2"/>
              <a:buChar char="Ù"/>
            </a:pPr>
            <a:r>
              <a:rPr kumimoji="1"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วิเคราะห์</a:t>
            </a:r>
            <a:r>
              <a:rPr kumimoji="1"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ประเด็นที่เป็นกระแส</a:t>
            </a:r>
          </a:p>
          <a:p>
            <a:pPr marL="342900" indent="-342900">
              <a:lnSpc>
                <a:spcPts val="6480"/>
              </a:lnSpc>
              <a:buClr>
                <a:srgbClr val="FF0066"/>
              </a:buClr>
              <a:buSzPct val="55000"/>
              <a:buFont typeface="Wingdings 2" pitchFamily="18" charset="2"/>
              <a:buChar char="Ù"/>
            </a:pPr>
            <a:r>
              <a:rPr kumimoji="1"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เตรียม</a:t>
            </a:r>
            <a:r>
              <a:rPr kumimoji="1"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ความพร้อมที่จะให้ข้อมูล</a:t>
            </a:r>
          </a:p>
          <a:p>
            <a:pPr marL="342900" indent="-342900">
              <a:lnSpc>
                <a:spcPts val="6480"/>
              </a:lnSpc>
              <a:buClr>
                <a:srgbClr val="FF0066"/>
              </a:buClr>
              <a:buSzPct val="55000"/>
              <a:buFont typeface="Wingdings 2" pitchFamily="18" charset="2"/>
              <a:buChar char="Ù"/>
            </a:pPr>
            <a:r>
              <a:rPr kumimoji="1"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ขาน</a:t>
            </a:r>
            <a:r>
              <a:rPr kumimoji="1" lang="th-TH" sz="5400" i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รับความอยากรู้อยากเห็น</a:t>
            </a:r>
            <a:r>
              <a:rPr kumimoji="1" lang="th-TH" sz="5400" i="1" dirty="0" smtClean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ของ สาธารณชน</a:t>
            </a:r>
            <a:endParaRPr kumimoji="1" lang="th-TH" sz="5400" i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864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9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9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9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08" grpId="0"/>
      <p:bldP spid="149506" grpId="0" build="p" autoUpdateAnimBg="0" advAuto="0"/>
      <p:bldP spid="149507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7" name="Rectangle 3"/>
          <p:cNvSpPr>
            <a:spLocks noChangeArrowheads="1"/>
          </p:cNvSpPr>
          <p:nvPr/>
        </p:nvSpPr>
        <p:spPr bwMode="auto">
          <a:xfrm>
            <a:off x="467544" y="476672"/>
            <a:ext cx="8280000" cy="5094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marL="342900" indent="-342900">
              <a:lnSpc>
                <a:spcPts val="6480"/>
              </a:lnSpc>
              <a:buClr>
                <a:srgbClr val="FF0066"/>
              </a:buClr>
              <a:buSzPct val="55000"/>
              <a:buFont typeface="Wingdings 2" pitchFamily="18" charset="2"/>
              <a:buChar char="Ù"/>
            </a:pPr>
            <a:r>
              <a:rPr kumimoji="1" lang="th-TH" sz="5400" i="1" dirty="0" smtClean="0">
                <a:solidFill>
                  <a:srgbClr val="FFFF00"/>
                </a:solidFill>
                <a:cs typeface="Angsana New" pitchFamily="18" charset="-34"/>
              </a:rPr>
              <a:t> ให้</a:t>
            </a:r>
            <a:r>
              <a:rPr kumimoji="1" lang="th-TH" sz="5400" i="1" dirty="0">
                <a:solidFill>
                  <a:srgbClr val="FFFF00"/>
                </a:solidFill>
                <a:cs typeface="Angsana New" pitchFamily="18" charset="-34"/>
              </a:rPr>
              <a:t>ข้อมูลด้วยความน่าเชื่อถือ</a:t>
            </a:r>
          </a:p>
          <a:p>
            <a:pPr marL="342900" indent="-342900">
              <a:lnSpc>
                <a:spcPts val="6480"/>
              </a:lnSpc>
              <a:buClr>
                <a:srgbClr val="FF0066"/>
              </a:buClr>
              <a:buSzPct val="55000"/>
              <a:buFont typeface="Wingdings 2" pitchFamily="18" charset="2"/>
              <a:buChar char="Ù"/>
            </a:pPr>
            <a:r>
              <a:rPr kumimoji="1" lang="th-TH" sz="5400" i="1" dirty="0" smtClean="0">
                <a:solidFill>
                  <a:srgbClr val="FFFF00"/>
                </a:solidFill>
                <a:cs typeface="Angsana New" pitchFamily="18" charset="-34"/>
              </a:rPr>
              <a:t> ควบคุม</a:t>
            </a:r>
            <a:r>
              <a:rPr kumimoji="1" lang="th-TH" sz="5400" i="1" dirty="0">
                <a:solidFill>
                  <a:srgbClr val="FFFF00"/>
                </a:solidFill>
                <a:cs typeface="Angsana New" pitchFamily="18" charset="-34"/>
              </a:rPr>
              <a:t>อารมณ์ในการให้ข่าว และตอบข้อ</a:t>
            </a:r>
            <a:r>
              <a:rPr kumimoji="1" lang="th-TH" sz="5400" i="1" dirty="0" smtClean="0">
                <a:solidFill>
                  <a:srgbClr val="FFFF00"/>
                </a:solidFill>
                <a:cs typeface="Angsana New" pitchFamily="18" charset="-34"/>
              </a:rPr>
              <a:t>ซักถาม</a:t>
            </a:r>
          </a:p>
          <a:p>
            <a:pPr marL="342900" indent="-342900">
              <a:lnSpc>
                <a:spcPts val="6480"/>
              </a:lnSpc>
              <a:buClr>
                <a:srgbClr val="FF0066"/>
              </a:buClr>
              <a:buSzPct val="55000"/>
              <a:buFont typeface="Wingdings 2" pitchFamily="18" charset="2"/>
              <a:buChar char="Ù"/>
            </a:pPr>
            <a:r>
              <a:rPr kumimoji="1" lang="th-TH" sz="5400" i="1" dirty="0">
                <a:solidFill>
                  <a:srgbClr val="FFFF00"/>
                </a:solidFill>
                <a:cs typeface="Angsana New" pitchFamily="18" charset="-34"/>
              </a:rPr>
              <a:t> เตรียมตัวให้พร้อมที่จะพูดในสิ่งที่สาธารณชนกำลังให้ความสนใจ</a:t>
            </a:r>
          </a:p>
          <a:p>
            <a:pPr marL="342900" indent="-342900">
              <a:lnSpc>
                <a:spcPts val="6480"/>
              </a:lnSpc>
              <a:buClr>
                <a:srgbClr val="FF0066"/>
              </a:buClr>
              <a:buSzPct val="55000"/>
              <a:buFont typeface="Wingdings 2" pitchFamily="18" charset="2"/>
              <a:buChar char="Ù"/>
            </a:pPr>
            <a:r>
              <a:rPr kumimoji="1" lang="th-TH" sz="5400" i="1" dirty="0">
                <a:solidFill>
                  <a:srgbClr val="FFFF00"/>
                </a:solidFill>
                <a:cs typeface="Angsana New" pitchFamily="18" charset="-34"/>
              </a:rPr>
              <a:t>มีความคงเส้นคงวา อย่าสร้างความ</a:t>
            </a:r>
            <a:r>
              <a:rPr kumimoji="1" lang="th-TH" sz="5400" i="1" dirty="0" smtClean="0">
                <a:solidFill>
                  <a:srgbClr val="FFFF00"/>
                </a:solidFill>
                <a:cs typeface="Angsana New" pitchFamily="18" charset="-34"/>
              </a:rPr>
              <a:t>สับสน</a:t>
            </a:r>
            <a:endParaRPr kumimoji="1" lang="th-TH" sz="5400" i="1" dirty="0">
              <a:solidFill>
                <a:srgbClr val="FFFF00"/>
              </a:solidFill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75606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9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9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07" grpId="0" uiExpand="1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7" name="Rectangle 3"/>
          <p:cNvSpPr>
            <a:spLocks noChangeArrowheads="1"/>
          </p:cNvSpPr>
          <p:nvPr/>
        </p:nvSpPr>
        <p:spPr bwMode="auto">
          <a:xfrm>
            <a:off x="611560" y="476672"/>
            <a:ext cx="8280000" cy="3427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marL="342900" indent="-342900">
              <a:lnSpc>
                <a:spcPts val="6480"/>
              </a:lnSpc>
              <a:buClr>
                <a:srgbClr val="FF0066"/>
              </a:buClr>
              <a:buSzPct val="55000"/>
              <a:buFont typeface="Wingdings 2" pitchFamily="18" charset="2"/>
              <a:buChar char="Ù"/>
            </a:pPr>
            <a:r>
              <a:rPr kumimoji="1" lang="th-TH" sz="5400" i="1" dirty="0" smtClean="0">
                <a:solidFill>
                  <a:srgbClr val="FFFF00"/>
                </a:solidFill>
                <a:cs typeface="Angsana New" pitchFamily="18" charset="-34"/>
              </a:rPr>
              <a:t> แก้ไข</a:t>
            </a:r>
            <a:r>
              <a:rPr kumimoji="1" lang="th-TH" sz="5400" i="1" dirty="0">
                <a:solidFill>
                  <a:srgbClr val="FFFF00"/>
                </a:solidFill>
                <a:cs typeface="Angsana New" pitchFamily="18" charset="-34"/>
              </a:rPr>
              <a:t>ข่าวลือ</a:t>
            </a:r>
          </a:p>
          <a:p>
            <a:pPr marL="342900" indent="-342900">
              <a:lnSpc>
                <a:spcPts val="6480"/>
              </a:lnSpc>
              <a:buClr>
                <a:srgbClr val="FF0066"/>
              </a:buClr>
              <a:buSzPct val="55000"/>
              <a:buFont typeface="Wingdings 2" pitchFamily="18" charset="2"/>
              <a:buChar char="Ù"/>
            </a:pPr>
            <a:r>
              <a:rPr kumimoji="1" lang="th-TH" sz="5400" i="1" dirty="0" smtClean="0">
                <a:solidFill>
                  <a:srgbClr val="FFFF00"/>
                </a:solidFill>
                <a:cs typeface="Angsana New" pitchFamily="18" charset="-34"/>
              </a:rPr>
              <a:t> รักษา</a:t>
            </a:r>
            <a:r>
              <a:rPr kumimoji="1" lang="th-TH" sz="5400" i="1" dirty="0">
                <a:solidFill>
                  <a:srgbClr val="FFFF00"/>
                </a:solidFill>
                <a:cs typeface="Angsana New" pitchFamily="18" charset="-34"/>
              </a:rPr>
              <a:t>สัญญากับสื่อมวลชน</a:t>
            </a:r>
          </a:p>
          <a:p>
            <a:pPr marL="342900" indent="-342900">
              <a:lnSpc>
                <a:spcPts val="6480"/>
              </a:lnSpc>
              <a:buClr>
                <a:srgbClr val="FF0066"/>
              </a:buClr>
              <a:buSzPct val="55000"/>
              <a:buFont typeface="Wingdings 2" pitchFamily="18" charset="2"/>
              <a:buChar char="Ù"/>
            </a:pPr>
            <a:r>
              <a:rPr kumimoji="1" lang="th-TH" sz="5400" i="1" dirty="0" smtClean="0">
                <a:solidFill>
                  <a:srgbClr val="FFFF00"/>
                </a:solidFill>
                <a:cs typeface="Angsana New" pitchFamily="18" charset="-34"/>
              </a:rPr>
              <a:t> เข้าใจ</a:t>
            </a:r>
            <a:r>
              <a:rPr kumimoji="1" lang="th-TH" sz="5400" i="1" dirty="0">
                <a:solidFill>
                  <a:srgbClr val="FFFF00"/>
                </a:solidFill>
                <a:cs typeface="Angsana New" pitchFamily="18" charset="-34"/>
              </a:rPr>
              <a:t>อารมณ์ของสาธารณชน</a:t>
            </a:r>
          </a:p>
          <a:p>
            <a:pPr marL="342900" indent="-342900">
              <a:lnSpc>
                <a:spcPts val="6480"/>
              </a:lnSpc>
              <a:buClr>
                <a:srgbClr val="FF0066"/>
              </a:buClr>
              <a:buSzPct val="55000"/>
              <a:buFont typeface="Wingdings 2" pitchFamily="18" charset="2"/>
              <a:buChar char="Ù"/>
            </a:pPr>
            <a:r>
              <a:rPr kumimoji="1" lang="th-TH" sz="5400" i="1" dirty="0" smtClean="0">
                <a:solidFill>
                  <a:srgbClr val="FFFF00"/>
                </a:solidFill>
                <a:cs typeface="Angsana New" pitchFamily="18" charset="-34"/>
              </a:rPr>
              <a:t> เข้าใจ</a:t>
            </a:r>
            <a:r>
              <a:rPr kumimoji="1" lang="th-TH" sz="5400" i="1" dirty="0">
                <a:solidFill>
                  <a:srgbClr val="FFFF00"/>
                </a:solidFill>
                <a:cs typeface="Angsana New" pitchFamily="18" charset="-34"/>
              </a:rPr>
              <a:t>การทำงานของสื่อ</a:t>
            </a:r>
          </a:p>
        </p:txBody>
      </p:sp>
    </p:spTree>
    <p:extLst>
      <p:ext uri="{BB962C8B-B14F-4D97-AF65-F5344CB8AC3E}">
        <p14:creationId xmlns:p14="http://schemas.microsoft.com/office/powerpoint/2010/main" val="348912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9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9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07" grpId="0" uiExpand="1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3074" name="Picture 2" descr="I:\Pictures\แฟ้มภาพ\วิว\11506770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85" y="260648"/>
            <a:ext cx="8454630" cy="6340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240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ปลายสุด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เฉลียง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919</TotalTime>
  <Words>316</Words>
  <Application>Microsoft Office PowerPoint</Application>
  <PresentationFormat>นำเสนอทางหน้าจอ (4:3)</PresentationFormat>
  <Paragraphs>101</Paragraphs>
  <Slides>32</Slides>
  <Notes>7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32</vt:i4>
      </vt:variant>
    </vt:vector>
  </HeadingPairs>
  <TitlesOfParts>
    <vt:vector size="33" baseType="lpstr">
      <vt:lpstr>ชุดรูปแบบของ Office</vt:lpstr>
      <vt:lpstr>การรายงาน และ การประชาสัมพันธ์</vt:lpstr>
      <vt:lpstr>การรายงาน</vt:lpstr>
      <vt:lpstr>การรายงาน</vt:lpstr>
      <vt:lpstr>รูปแบบการรายงาน</vt:lpstr>
      <vt:lpstr>แบบรายงานเหตุด่วนสาธารณภัย</vt:lpstr>
      <vt:lpstr>ข้อมูลสำคัญในการรายงาน</vt:lpstr>
      <vt:lpstr>ข้อมูลสำคัญในการรายงาน</vt:lpstr>
      <vt:lpstr>ข้อมูลสำคัญในการรายงาน</vt:lpstr>
      <vt:lpstr>ข้อมูลสำคัญในการรายงาน</vt:lpstr>
      <vt:lpstr>ข้อมูลสำคัญในการรายงาน</vt:lpstr>
      <vt:lpstr>ข้อมูลสำคัญในการรายงาน</vt:lpstr>
      <vt:lpstr>ข้อมูลสำคัญในการรายงาน</vt:lpstr>
      <vt:lpstr>ข้อมูลสำคัญในการรายงาน</vt:lpstr>
      <vt:lpstr>ข้อมูลสำคัญในการรายงาน</vt:lpstr>
      <vt:lpstr>ข้อมูลสำคัญในการรายงาน</vt:lpstr>
      <vt:lpstr>งานนำเสนอ PowerPoint</vt:lpstr>
      <vt:lpstr>การประชาสัมพันธ์</vt:lpstr>
      <vt:lpstr>การประชาสัมพันธ์</vt:lpstr>
      <vt:lpstr>การประชาสัมพันธ์</vt:lpstr>
      <vt:lpstr>การประชาสัมพันธ์</vt:lpstr>
      <vt:lpstr>กลุ่มสื่อมวลชน</vt:lpstr>
      <vt:lpstr>การทำข่าว</vt:lpstr>
      <vt:lpstr>แถลงการณ์</vt:lpstr>
      <vt:lpstr>กลุ่มประชาชน</vt:lpstr>
      <vt:lpstr>หลักการพื้นฐาน</vt:lpstr>
      <vt:lpstr>ประเด็นที่ต้องให้ความสำคัญ</vt:lpstr>
      <vt:lpstr>งานนำเสนอ PowerPoint</vt:lpstr>
      <vt:lpstr>งานนำเสนอ PowerPoint</vt:lpstr>
      <vt:lpstr>การบริหารชื่อเสียงและภาพลักษณ์ขององค์กร</vt:lpstr>
      <vt:lpstr>งานนำเสนอ PowerPoint</vt:lpstr>
      <vt:lpstr>งานนำเสนอ PowerPoint</vt:lpstr>
      <vt:lpstr>งานนำเสนอ PowerPoint</vt:lpstr>
    </vt:vector>
  </TitlesOfParts>
  <Company>Com4uItService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แผนการอพยพ</dc:title>
  <dc:creator>CrazyToon</dc:creator>
  <cp:lastModifiedBy>JARUN</cp:lastModifiedBy>
  <cp:revision>174</cp:revision>
  <dcterms:created xsi:type="dcterms:W3CDTF">2011-03-13T12:44:48Z</dcterms:created>
  <dcterms:modified xsi:type="dcterms:W3CDTF">2016-01-20T02:37:47Z</dcterms:modified>
</cp:coreProperties>
</file>